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Raleway"/>
      <p:regular r:id="rId21"/>
      <p:bold r:id="rId22"/>
      <p:italic r:id="rId23"/>
      <p:boldItalic r:id="rId24"/>
    </p:embeddedFont>
    <p:embeddedFont>
      <p:font typeface="Lato"/>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Raleway-bold.fntdata"/><Relationship Id="rId21" Type="http://schemas.openxmlformats.org/officeDocument/2006/relationships/font" Target="fonts/Raleway-regular.fntdata"/><Relationship Id="rId24" Type="http://schemas.openxmlformats.org/officeDocument/2006/relationships/font" Target="fonts/Raleway-boldItalic.fntdata"/><Relationship Id="rId23" Type="http://schemas.openxmlformats.org/officeDocument/2006/relationships/font" Target="fonts/Raleway-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ato-bold.fntdata"/><Relationship Id="rId25" Type="http://schemas.openxmlformats.org/officeDocument/2006/relationships/font" Target="fonts/Lato-regular.fntdata"/><Relationship Id="rId28" Type="http://schemas.openxmlformats.org/officeDocument/2006/relationships/font" Target="fonts/Lato-boldItalic.fntdata"/><Relationship Id="rId27" Type="http://schemas.openxmlformats.org/officeDocument/2006/relationships/font" Target="fonts/La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249d4b3ab92_0_3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249d4b3ab92_0_3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249d4b3ab92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249d4b3ab92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49d4b3ab92_0_3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249d4b3ab92_0_3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49dff1c1f8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49dff1c1f8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249d4b3ab92_0_3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249d4b3ab92_0_3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249d4b3ab92_0_3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249d4b3ab92_0_3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49d4b3ab92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49d4b3ab92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249d4b3ab92_0_3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249d4b3ab92_0_3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49dff1c1f8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249dff1c1f8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49dff1c1f8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249dff1c1f8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49d4b3ab92_0_3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249d4b3ab92_0_3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249d4b3ab92_0_1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249d4b3ab92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49dff1c1f8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49dff1c1f8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49dff1c1f8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249dff1c1f8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0"/>
              </a:spcBef>
              <a:spcAft>
                <a:spcPts val="0"/>
              </a:spcAft>
              <a:buClr>
                <a:schemeClr val="lt1"/>
              </a:buClr>
              <a:buSzPts val="1100"/>
              <a:buChar char="○"/>
              <a:defRPr>
                <a:solidFill>
                  <a:schemeClr val="lt1"/>
                </a:solidFill>
              </a:defRPr>
            </a:lvl2pPr>
            <a:lvl3pPr indent="-298450" lvl="2" marL="1371600">
              <a:spcBef>
                <a:spcPts val="0"/>
              </a:spcBef>
              <a:spcAft>
                <a:spcPts val="0"/>
              </a:spcAft>
              <a:buClr>
                <a:schemeClr val="lt1"/>
              </a:buClr>
              <a:buSzPts val="1100"/>
              <a:buChar char="■"/>
              <a:defRPr>
                <a:solidFill>
                  <a:schemeClr val="lt1"/>
                </a:solidFill>
              </a:defRPr>
            </a:lvl3pPr>
            <a:lvl4pPr indent="-298450" lvl="3" marL="1828800">
              <a:spcBef>
                <a:spcPts val="0"/>
              </a:spcBef>
              <a:spcAft>
                <a:spcPts val="0"/>
              </a:spcAft>
              <a:buClr>
                <a:schemeClr val="lt1"/>
              </a:buClr>
              <a:buSzPts val="1100"/>
              <a:buChar char="●"/>
              <a:defRPr>
                <a:solidFill>
                  <a:schemeClr val="lt1"/>
                </a:solidFill>
              </a:defRPr>
            </a:lvl4pPr>
            <a:lvl5pPr indent="-298450" lvl="4" marL="2286000">
              <a:spcBef>
                <a:spcPts val="0"/>
              </a:spcBef>
              <a:spcAft>
                <a:spcPts val="0"/>
              </a:spcAft>
              <a:buClr>
                <a:schemeClr val="lt1"/>
              </a:buClr>
              <a:buSzPts val="1100"/>
              <a:buChar char="○"/>
              <a:defRPr>
                <a:solidFill>
                  <a:schemeClr val="lt1"/>
                </a:solidFill>
              </a:defRPr>
            </a:lvl5pPr>
            <a:lvl6pPr indent="-298450" lvl="5" marL="2743200">
              <a:spcBef>
                <a:spcPts val="0"/>
              </a:spcBef>
              <a:spcAft>
                <a:spcPts val="0"/>
              </a:spcAft>
              <a:buClr>
                <a:schemeClr val="lt1"/>
              </a:buClr>
              <a:buSzPts val="1100"/>
              <a:buChar char="■"/>
              <a:defRPr>
                <a:solidFill>
                  <a:schemeClr val="lt1"/>
                </a:solidFill>
              </a:defRPr>
            </a:lvl6pPr>
            <a:lvl7pPr indent="-298450" lvl="6" marL="3200400">
              <a:spcBef>
                <a:spcPts val="0"/>
              </a:spcBef>
              <a:spcAft>
                <a:spcPts val="0"/>
              </a:spcAft>
              <a:buClr>
                <a:schemeClr val="lt1"/>
              </a:buClr>
              <a:buSzPts val="1100"/>
              <a:buChar char="●"/>
              <a:defRPr>
                <a:solidFill>
                  <a:schemeClr val="lt1"/>
                </a:solidFill>
              </a:defRPr>
            </a:lvl7pPr>
            <a:lvl8pPr indent="-298450" lvl="7" marL="3657600">
              <a:spcBef>
                <a:spcPts val="0"/>
              </a:spcBef>
              <a:spcAft>
                <a:spcPts val="0"/>
              </a:spcAft>
              <a:buClr>
                <a:schemeClr val="lt1"/>
              </a:buClr>
              <a:buSzPts val="1100"/>
              <a:buChar char="○"/>
              <a:defRPr>
                <a:solidFill>
                  <a:schemeClr val="lt1"/>
                </a:solidFill>
              </a:defRPr>
            </a:lvl8pPr>
            <a:lvl9pPr indent="-298450" lvl="8" marL="4114800">
              <a:spcBef>
                <a:spcPts val="0"/>
              </a:spcBef>
              <a:spcAft>
                <a:spcPts val="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 Id="rId3"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Libertatem Healthcare</a:t>
            </a:r>
            <a:endParaRPr/>
          </a:p>
        </p:txBody>
      </p:sp>
      <p:sp>
        <p:nvSpPr>
          <p:cNvPr id="87" name="Google Shape;87;p13"/>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New World Interface and User Experience Improvements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2"/>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How We Help </a:t>
            </a:r>
            <a:r>
              <a:rPr lang="en-GB"/>
              <a:t>Graham</a:t>
            </a:r>
            <a:endParaRPr/>
          </a:p>
        </p:txBody>
      </p:sp>
      <p:sp>
        <p:nvSpPr>
          <p:cNvPr id="149" name="Google Shape;149;p22"/>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Care Provider</a:t>
            </a:r>
            <a:endParaRPr/>
          </a:p>
        </p:txBody>
      </p:sp>
      <p:sp>
        <p:nvSpPr>
          <p:cNvPr id="150" name="Google Shape;150;p22"/>
          <p:cNvSpPr txBox="1"/>
          <p:nvPr>
            <p:ph idx="2" type="body"/>
          </p:nvPr>
        </p:nvSpPr>
        <p:spPr>
          <a:xfrm>
            <a:off x="4844875" y="280850"/>
            <a:ext cx="4045200" cy="4642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b="1" lang="en-GB"/>
              <a:t>Post Its</a:t>
            </a:r>
            <a:endParaRPr/>
          </a:p>
          <a:p>
            <a:pPr indent="0" lvl="0" marL="0" rtl="0" algn="l">
              <a:spcBef>
                <a:spcPts val="1200"/>
              </a:spcBef>
              <a:spcAft>
                <a:spcPts val="0"/>
              </a:spcAft>
              <a:buNone/>
            </a:pPr>
            <a:r>
              <a:rPr lang="en-GB"/>
              <a:t>Add notes from Service User records to to Care Providers along with the "official" record.</a:t>
            </a:r>
            <a:endParaRPr b="1"/>
          </a:p>
          <a:p>
            <a:pPr indent="0" lvl="0" marL="0" rtl="0" algn="l">
              <a:spcBef>
                <a:spcPts val="1200"/>
              </a:spcBef>
              <a:spcAft>
                <a:spcPts val="0"/>
              </a:spcAft>
              <a:buNone/>
            </a:pPr>
            <a:r>
              <a:rPr b="1" lang="en-GB"/>
              <a:t>Improved Allocation</a:t>
            </a:r>
            <a:endParaRPr/>
          </a:p>
          <a:p>
            <a:pPr indent="0" lvl="0" marL="0" rtl="0" algn="l">
              <a:spcBef>
                <a:spcPts val="1200"/>
              </a:spcBef>
              <a:spcAft>
                <a:spcPts val="0"/>
              </a:spcAft>
              <a:buNone/>
            </a:pPr>
            <a:r>
              <a:rPr lang="en-GB"/>
              <a:t>The increated management information given to System Administrators will match Care Providers with Service Users better.</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3"/>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Introducing Alan </a:t>
            </a:r>
            <a:endParaRPr/>
          </a:p>
        </p:txBody>
      </p:sp>
      <p:pic>
        <p:nvPicPr>
          <p:cNvPr id="156" name="Google Shape;156;p23"/>
          <p:cNvPicPr preferRelativeResize="0"/>
          <p:nvPr/>
        </p:nvPicPr>
        <p:blipFill>
          <a:blip r:embed="rId3">
            <a:alphaModFix/>
          </a:blip>
          <a:stretch>
            <a:fillRect/>
          </a:stretch>
        </p:blipFill>
        <p:spPr>
          <a:xfrm>
            <a:off x="5429250" y="1142875"/>
            <a:ext cx="2857500" cy="2857500"/>
          </a:xfrm>
          <a:prstGeom prst="rect">
            <a:avLst/>
          </a:prstGeom>
          <a:noFill/>
          <a:ln>
            <a:noFill/>
          </a:ln>
        </p:spPr>
      </p:pic>
      <p:sp>
        <p:nvSpPr>
          <p:cNvPr id="157" name="Google Shape;157;p23"/>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fontScale="70000" lnSpcReduction="20000"/>
          </a:bodyPr>
          <a:lstStyle/>
          <a:p>
            <a:pPr indent="0" lvl="0" marL="0" rtl="0" algn="l">
              <a:spcBef>
                <a:spcPts val="0"/>
              </a:spcBef>
              <a:spcAft>
                <a:spcPts val="0"/>
              </a:spcAft>
              <a:buNone/>
            </a:pPr>
            <a:r>
              <a:rPr b="1" lang="en-GB"/>
              <a:t>Service User</a:t>
            </a:r>
            <a:endParaRPr b="1"/>
          </a:p>
          <a:p>
            <a:pPr indent="0" lvl="0" marL="0" rtl="0" algn="l">
              <a:spcBef>
                <a:spcPts val="0"/>
              </a:spcBef>
              <a:spcAft>
                <a:spcPts val="0"/>
              </a:spcAft>
              <a:buNone/>
            </a:pPr>
            <a:r>
              <a:rPr lang="en-GB"/>
              <a:t>69, has been needing care for five years.</a:t>
            </a:r>
            <a:endParaRPr/>
          </a:p>
          <a:p>
            <a:pPr indent="0" lvl="0" marL="0" rtl="0" algn="l">
              <a:spcBef>
                <a:spcPts val="0"/>
              </a:spcBef>
              <a:spcAft>
                <a:spcPts val="0"/>
              </a:spcAft>
              <a:buNone/>
            </a:pPr>
            <a:r>
              <a:rPr lang="en-GB"/>
              <a:t>Only uses the system when there is a problem.</a:t>
            </a:r>
            <a:endParaRPr/>
          </a:p>
          <a:p>
            <a:pPr indent="0" lvl="0" marL="0" rtl="0" algn="l">
              <a:spcBef>
                <a:spcPts val="0"/>
              </a:spcBef>
              <a:spcAft>
                <a:spcPts val="0"/>
              </a:spcAft>
              <a:buNone/>
            </a:pPr>
            <a:r>
              <a:rPr lang="en-GB"/>
              <a:t>Needs care that understands him.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4"/>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What Alan Says</a:t>
            </a:r>
            <a:endParaRPr/>
          </a:p>
          <a:p>
            <a:pPr indent="0" lvl="0" marL="0" rtl="0" algn="l">
              <a:spcBef>
                <a:spcPts val="0"/>
              </a:spcBef>
              <a:spcAft>
                <a:spcPts val="0"/>
              </a:spcAft>
              <a:buNone/>
            </a:pPr>
            <a:r>
              <a:rPr lang="en-GB"/>
              <a:t>1 of 2</a:t>
            </a:r>
            <a:endParaRPr/>
          </a:p>
        </p:txBody>
      </p:sp>
      <p:sp>
        <p:nvSpPr>
          <p:cNvPr id="163" name="Google Shape;163;p24"/>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GB"/>
              <a:t>Service User</a:t>
            </a:r>
            <a:endParaRPr/>
          </a:p>
        </p:txBody>
      </p:sp>
      <p:sp>
        <p:nvSpPr>
          <p:cNvPr id="164" name="Google Shape;164;p24"/>
          <p:cNvSpPr txBox="1"/>
          <p:nvPr>
            <p:ph idx="2" type="body"/>
          </p:nvPr>
        </p:nvSpPr>
        <p:spPr>
          <a:xfrm>
            <a:off x="4844875" y="280850"/>
            <a:ext cx="4045200" cy="4642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a:t>
            </a:r>
            <a:r>
              <a:rPr i="1" lang="en-GB"/>
              <a:t>I don't want to complain, but I need a way to get in touch, for my peace of mind.</a:t>
            </a:r>
            <a:r>
              <a:rPr lang="en-GB"/>
              <a:t>"</a:t>
            </a:r>
            <a:endParaRPr/>
          </a:p>
          <a:p>
            <a:pPr indent="0" lvl="0" marL="0" rtl="0" algn="l">
              <a:spcBef>
                <a:spcPts val="1200"/>
              </a:spcBef>
              <a:spcAft>
                <a:spcPts val="0"/>
              </a:spcAft>
              <a:buNone/>
            </a:pPr>
            <a:r>
              <a:rPr lang="en-GB"/>
              <a:t>A way to </a:t>
            </a:r>
            <a:r>
              <a:rPr lang="en-GB"/>
              <a:t>communicate</a:t>
            </a:r>
            <a:r>
              <a:rPr lang="en-GB"/>
              <a:t> back any issues from Service Users to System </a:t>
            </a:r>
            <a:r>
              <a:rPr lang="en-GB"/>
              <a:t>Administrators</a:t>
            </a:r>
            <a:r>
              <a:rPr lang="en-GB"/>
              <a:t>, cutting out Care Providers, is important for </a:t>
            </a:r>
            <a:r>
              <a:rPr lang="en-GB"/>
              <a:t>SafeGuarding</a:t>
            </a:r>
            <a:r>
              <a:rPr lang="en-GB"/>
              <a:t>, as well as for Service User Satisfaction.</a:t>
            </a:r>
            <a:endParaRPr/>
          </a:p>
          <a:p>
            <a:pPr indent="0" lvl="0" marL="0" rtl="0" algn="l">
              <a:spcBef>
                <a:spcPts val="1200"/>
              </a:spcBef>
              <a:spcAft>
                <a:spcPts val="0"/>
              </a:spcAft>
              <a:buNone/>
            </a:pPr>
            <a:r>
              <a:rPr lang="en-GB"/>
              <a:t>Plan</a:t>
            </a:r>
            <a:endParaRPr/>
          </a:p>
          <a:p>
            <a:pPr indent="0" lvl="0" marL="0" rtl="0" algn="l">
              <a:spcBef>
                <a:spcPts val="1200"/>
              </a:spcBef>
              <a:spcAft>
                <a:spcPts val="0"/>
              </a:spcAft>
              <a:buNone/>
            </a:pPr>
            <a:r>
              <a:rPr lang="en-GB"/>
              <a:t>An application to be used by Service Users for reporting issues with Care Providers to System Administrators.  The system has to be flexible enough to allow for very serious complaints to live alongside less serious ones.</a:t>
            </a:r>
            <a:endParaRPr/>
          </a:p>
          <a:p>
            <a:pPr indent="0" lvl="0" marL="0" rtl="0" algn="l">
              <a:spcBef>
                <a:spcPts val="1200"/>
              </a:spcBef>
              <a:spcAft>
                <a:spcPts val="0"/>
              </a:spcAft>
              <a:buNone/>
            </a:pPr>
            <a:r>
              <a:rPr lang="en-GB"/>
              <a:t>Aim</a:t>
            </a:r>
            <a:endParaRPr/>
          </a:p>
          <a:p>
            <a:pPr indent="0" lvl="0" marL="0" rtl="0" algn="l">
              <a:spcBef>
                <a:spcPts val="1200"/>
              </a:spcBef>
              <a:spcAft>
                <a:spcPts val="1200"/>
              </a:spcAft>
              <a:buClr>
                <a:schemeClr val="dk1"/>
              </a:buClr>
              <a:buSzPts val="1100"/>
              <a:buFont typeface="Arial"/>
              <a:buNone/>
            </a:pPr>
            <a:r>
              <a:rPr lang="en-GB"/>
              <a:t>To provide management information for Rita to highlight serious issues.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5"/>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What Alan Says</a:t>
            </a:r>
            <a:endParaRPr/>
          </a:p>
          <a:p>
            <a:pPr indent="0" lvl="0" marL="0" rtl="0" algn="l">
              <a:spcBef>
                <a:spcPts val="0"/>
              </a:spcBef>
              <a:spcAft>
                <a:spcPts val="0"/>
              </a:spcAft>
              <a:buNone/>
            </a:pPr>
            <a:r>
              <a:rPr lang="en-GB"/>
              <a:t>2 of 2</a:t>
            </a:r>
            <a:endParaRPr/>
          </a:p>
        </p:txBody>
      </p:sp>
      <p:sp>
        <p:nvSpPr>
          <p:cNvPr id="170" name="Google Shape;170;p25"/>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GB"/>
              <a:t>Service User</a:t>
            </a:r>
            <a:endParaRPr/>
          </a:p>
        </p:txBody>
      </p:sp>
      <p:sp>
        <p:nvSpPr>
          <p:cNvPr id="171" name="Google Shape;171;p25"/>
          <p:cNvSpPr txBox="1"/>
          <p:nvPr>
            <p:ph idx="2" type="body"/>
          </p:nvPr>
        </p:nvSpPr>
        <p:spPr>
          <a:xfrm>
            <a:off x="4844875" y="280850"/>
            <a:ext cx="4045200" cy="4642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"Sometimes you want to say thanks."</a:t>
            </a:r>
            <a:endParaRPr/>
          </a:p>
          <a:p>
            <a:pPr indent="0" lvl="0" marL="0" rtl="0" algn="l">
              <a:spcBef>
                <a:spcPts val="1200"/>
              </a:spcBef>
              <a:spcAft>
                <a:spcPts val="0"/>
              </a:spcAft>
              <a:buNone/>
            </a:pPr>
            <a:r>
              <a:rPr lang="en-GB"/>
              <a:t>After a successful </a:t>
            </a:r>
            <a:r>
              <a:rPr lang="en-GB"/>
              <a:t>visit,</a:t>
            </a:r>
            <a:r>
              <a:rPr lang="en-GB"/>
              <a:t> Alan wants to give feedback to complete his interaction. Saying thank you is a </a:t>
            </a:r>
            <a:r>
              <a:rPr lang="en-GB"/>
              <a:t>counterpoint</a:t>
            </a:r>
            <a:r>
              <a:rPr lang="en-GB"/>
              <a:t> to the Report It system.</a:t>
            </a:r>
            <a:endParaRPr/>
          </a:p>
          <a:p>
            <a:pPr indent="0" lvl="0" marL="0" rtl="0" algn="l">
              <a:spcBef>
                <a:spcPts val="1200"/>
              </a:spcBef>
              <a:spcAft>
                <a:spcPts val="0"/>
              </a:spcAft>
              <a:buClr>
                <a:schemeClr val="dk1"/>
              </a:buClr>
              <a:buSzPts val="1100"/>
              <a:buFont typeface="Arial"/>
              <a:buNone/>
            </a:pPr>
            <a:r>
              <a:rPr lang="en-GB"/>
              <a:t>Allowing him to give </a:t>
            </a:r>
            <a:r>
              <a:rPr lang="en-GB"/>
              <a:t>informal</a:t>
            </a:r>
            <a:r>
              <a:rPr lang="en-GB"/>
              <a:t> feedback gives us more management information.</a:t>
            </a:r>
            <a:endParaRPr/>
          </a:p>
          <a:p>
            <a:pPr indent="0" lvl="0" marL="0" rtl="0" algn="l">
              <a:spcBef>
                <a:spcPts val="1200"/>
              </a:spcBef>
              <a:spcAft>
                <a:spcPts val="0"/>
              </a:spcAft>
              <a:buNone/>
            </a:pPr>
            <a:r>
              <a:rPr lang="en-GB"/>
              <a:t>Plan</a:t>
            </a:r>
            <a:endParaRPr/>
          </a:p>
          <a:p>
            <a:pPr indent="0" lvl="0" marL="0" rtl="0" algn="l">
              <a:spcBef>
                <a:spcPts val="1200"/>
              </a:spcBef>
              <a:spcAft>
                <a:spcPts val="0"/>
              </a:spcAft>
              <a:buNone/>
            </a:pPr>
            <a:r>
              <a:rPr lang="en-GB"/>
              <a:t>Allow Service Users to give Thumbs Up to Care Providers for an informal system of ranking.</a:t>
            </a:r>
            <a:endParaRPr/>
          </a:p>
          <a:p>
            <a:pPr indent="0" lvl="0" marL="0" rtl="0" algn="l">
              <a:spcBef>
                <a:spcPts val="1200"/>
              </a:spcBef>
              <a:spcAft>
                <a:spcPts val="0"/>
              </a:spcAft>
              <a:buNone/>
            </a:pPr>
            <a:r>
              <a:rPr lang="en-GB"/>
              <a:t>Aim</a:t>
            </a:r>
            <a:endParaRPr/>
          </a:p>
          <a:p>
            <a:pPr indent="0" lvl="0" marL="0" rtl="0" algn="l">
              <a:spcBef>
                <a:spcPts val="1200"/>
              </a:spcBef>
              <a:spcAft>
                <a:spcPts val="1200"/>
              </a:spcAft>
              <a:buClr>
                <a:schemeClr val="dk1"/>
              </a:buClr>
              <a:buSzPts val="1100"/>
              <a:buFont typeface="Arial"/>
              <a:buNone/>
            </a:pPr>
            <a:r>
              <a:rPr lang="en-GB"/>
              <a:t>Increase Service User satisfaction by a third by having them get the same Care Provider more often.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6"/>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How We Help </a:t>
            </a:r>
            <a:r>
              <a:rPr lang="en-GB"/>
              <a:t>Alan</a:t>
            </a:r>
            <a:endParaRPr/>
          </a:p>
        </p:txBody>
      </p:sp>
      <p:sp>
        <p:nvSpPr>
          <p:cNvPr id="177" name="Google Shape;177;p26"/>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Service User</a:t>
            </a:r>
            <a:endParaRPr/>
          </a:p>
        </p:txBody>
      </p:sp>
      <p:sp>
        <p:nvSpPr>
          <p:cNvPr id="178" name="Google Shape;178;p26"/>
          <p:cNvSpPr txBox="1"/>
          <p:nvPr>
            <p:ph idx="2" type="body"/>
          </p:nvPr>
        </p:nvSpPr>
        <p:spPr>
          <a:xfrm>
            <a:off x="4844875" y="280850"/>
            <a:ext cx="4045200" cy="4642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t>Report It</a:t>
            </a:r>
            <a:endParaRPr b="1"/>
          </a:p>
          <a:p>
            <a:pPr indent="0" lvl="0" marL="0" rtl="0" algn="l">
              <a:spcBef>
                <a:spcPts val="1200"/>
              </a:spcBef>
              <a:spcAft>
                <a:spcPts val="0"/>
              </a:spcAft>
              <a:buNone/>
            </a:pPr>
            <a:r>
              <a:rPr lang="en-GB"/>
              <a:t>A public facing, detailed micro application for reporting issues with Care Providers to System Administrators.</a:t>
            </a:r>
            <a:endParaRPr/>
          </a:p>
          <a:p>
            <a:pPr indent="0" lvl="0" marL="0" rtl="0" algn="l">
              <a:spcBef>
                <a:spcPts val="1200"/>
              </a:spcBef>
              <a:spcAft>
                <a:spcPts val="0"/>
              </a:spcAft>
              <a:buNone/>
            </a:pPr>
            <a:r>
              <a:rPr b="1" lang="en-GB"/>
              <a:t>Thumbs Up</a:t>
            </a:r>
            <a:endParaRPr/>
          </a:p>
          <a:p>
            <a:pPr indent="0" lvl="0" marL="0" rtl="0" algn="l">
              <a:spcBef>
                <a:spcPts val="1200"/>
              </a:spcBef>
              <a:spcAft>
                <a:spcPts val="1200"/>
              </a:spcAft>
              <a:buNone/>
            </a:pPr>
            <a:r>
              <a:rPr lang="en-GB"/>
              <a:t>A much smaller "Thumbs Up" system to allow for Care Providers to be recognised in a subtle way.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7"/>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Timeline</a:t>
            </a:r>
            <a:endParaRPr/>
          </a:p>
        </p:txBody>
      </p:sp>
      <p:sp>
        <p:nvSpPr>
          <p:cNvPr id="184" name="Google Shape;184;p27"/>
          <p:cNvSpPr txBox="1"/>
          <p:nvPr>
            <p:ph idx="1" type="subTitle"/>
          </p:nvPr>
        </p:nvSpPr>
        <p:spPr>
          <a:xfrm>
            <a:off x="311700" y="2834125"/>
            <a:ext cx="8520600" cy="2127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GB"/>
              <a:t>14 Weeks		</a:t>
            </a:r>
            <a:r>
              <a:rPr lang="en-GB"/>
              <a:t>New World Interface		Must Be Built</a:t>
            </a:r>
            <a:endParaRPr/>
          </a:p>
          <a:p>
            <a:pPr indent="0" lvl="0" marL="0" rtl="0" algn="l">
              <a:spcBef>
                <a:spcPts val="0"/>
              </a:spcBef>
              <a:spcAft>
                <a:spcPts val="0"/>
              </a:spcAft>
              <a:buNone/>
            </a:pPr>
            <a:r>
              <a:rPr lang="en-GB"/>
              <a:t>8 Weeks 		Improved Allocation			Optional</a:t>
            </a:r>
            <a:endParaRPr/>
          </a:p>
          <a:p>
            <a:pPr indent="0" lvl="0" marL="0" rtl="0" algn="l">
              <a:spcBef>
                <a:spcPts val="0"/>
              </a:spcBef>
              <a:spcAft>
                <a:spcPts val="0"/>
              </a:spcAft>
              <a:buClr>
                <a:schemeClr val="dk1"/>
              </a:buClr>
              <a:buSzPts val="1100"/>
              <a:buFont typeface="Arial"/>
              <a:buNone/>
            </a:pPr>
            <a:r>
              <a:rPr lang="en-GB"/>
              <a:t>4 Weeks		Post its					Optional</a:t>
            </a:r>
            <a:endParaRPr/>
          </a:p>
          <a:p>
            <a:pPr indent="0" lvl="0" marL="0" rtl="0" algn="l">
              <a:spcBef>
                <a:spcPts val="0"/>
              </a:spcBef>
              <a:spcAft>
                <a:spcPts val="0"/>
              </a:spcAft>
              <a:buClr>
                <a:schemeClr val="dk1"/>
              </a:buClr>
              <a:buSzPts val="1100"/>
              <a:buFont typeface="Arial"/>
              <a:buNone/>
            </a:pPr>
            <a:r>
              <a:rPr lang="en-GB"/>
              <a:t>8 Weeks 		Report It					10 wks without below</a:t>
            </a:r>
            <a:endParaRPr/>
          </a:p>
          <a:p>
            <a:pPr indent="0" lvl="0" marL="0" rtl="0" algn="l">
              <a:spcBef>
                <a:spcPts val="0"/>
              </a:spcBef>
              <a:spcAft>
                <a:spcPts val="0"/>
              </a:spcAft>
              <a:buNone/>
            </a:pPr>
            <a:r>
              <a:rPr lang="en-GB"/>
              <a:t>4 Weeks		Thumbs Up				8 wks without above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Introducing Rita</a:t>
            </a:r>
            <a:endParaRPr/>
          </a:p>
        </p:txBody>
      </p:sp>
      <p:sp>
        <p:nvSpPr>
          <p:cNvPr id="93" name="Google Shape;93;p14"/>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fontScale="55000" lnSpcReduction="20000"/>
          </a:bodyPr>
          <a:lstStyle/>
          <a:p>
            <a:pPr indent="0" lvl="0" marL="0" rtl="0" algn="l">
              <a:spcBef>
                <a:spcPts val="0"/>
              </a:spcBef>
              <a:spcAft>
                <a:spcPts val="0"/>
              </a:spcAft>
              <a:buNone/>
            </a:pPr>
            <a:r>
              <a:rPr b="1" lang="en-GB"/>
              <a:t>System Administrator</a:t>
            </a:r>
            <a:endParaRPr b="1"/>
          </a:p>
          <a:p>
            <a:pPr indent="0" lvl="0" marL="0" rtl="0" algn="l">
              <a:spcBef>
                <a:spcPts val="0"/>
              </a:spcBef>
              <a:spcAft>
                <a:spcPts val="0"/>
              </a:spcAft>
              <a:buNone/>
            </a:pPr>
            <a:r>
              <a:rPr lang="en-GB"/>
              <a:t>55, been with us for six years.</a:t>
            </a:r>
            <a:endParaRPr/>
          </a:p>
          <a:p>
            <a:pPr indent="0" lvl="0" marL="0" rtl="0" algn="l">
              <a:spcBef>
                <a:spcPts val="0"/>
              </a:spcBef>
              <a:spcAft>
                <a:spcPts val="0"/>
              </a:spcAft>
              <a:buNone/>
            </a:pPr>
            <a:r>
              <a:rPr lang="en-GB"/>
              <a:t>Busy all the time.</a:t>
            </a:r>
            <a:endParaRPr/>
          </a:p>
          <a:p>
            <a:pPr indent="0" lvl="0" marL="0" rtl="0" algn="l">
              <a:spcBef>
                <a:spcPts val="0"/>
              </a:spcBef>
              <a:spcAft>
                <a:spcPts val="0"/>
              </a:spcAft>
              <a:buNone/>
            </a:pPr>
            <a:r>
              <a:rPr lang="en-GB"/>
              <a:t>Wants to make sure that Care Providers are being used as best they can be.</a:t>
            </a:r>
            <a:endParaRPr/>
          </a:p>
        </p:txBody>
      </p:sp>
      <p:pic>
        <p:nvPicPr>
          <p:cNvPr id="94" name="Google Shape;94;p14"/>
          <p:cNvPicPr preferRelativeResize="0"/>
          <p:nvPr/>
        </p:nvPicPr>
        <p:blipFill>
          <a:blip r:embed="rId3">
            <a:alphaModFix/>
          </a:blip>
          <a:stretch>
            <a:fillRect/>
          </a:stretch>
        </p:blipFill>
        <p:spPr>
          <a:xfrm>
            <a:off x="5429258" y="1143000"/>
            <a:ext cx="2857500" cy="2857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5"/>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What </a:t>
            </a:r>
            <a:r>
              <a:rPr lang="en-GB"/>
              <a:t>Rita Says</a:t>
            </a:r>
            <a:endParaRPr/>
          </a:p>
          <a:p>
            <a:pPr indent="0" lvl="0" marL="0" rtl="0" algn="l">
              <a:spcBef>
                <a:spcPts val="0"/>
              </a:spcBef>
              <a:spcAft>
                <a:spcPts val="0"/>
              </a:spcAft>
              <a:buNone/>
            </a:pPr>
            <a:r>
              <a:rPr lang="en-GB"/>
              <a:t>1 of 3</a:t>
            </a:r>
            <a:endParaRPr/>
          </a:p>
        </p:txBody>
      </p:sp>
      <p:sp>
        <p:nvSpPr>
          <p:cNvPr id="100" name="Google Shape;100;p15"/>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System Administrator</a:t>
            </a:r>
            <a:endParaRPr sz="4200">
              <a:solidFill>
                <a:schemeClr val="dk1"/>
              </a:solidFill>
            </a:endParaRPr>
          </a:p>
        </p:txBody>
      </p:sp>
      <p:sp>
        <p:nvSpPr>
          <p:cNvPr id="101" name="Google Shape;101;p15"/>
          <p:cNvSpPr txBox="1"/>
          <p:nvPr>
            <p:ph idx="2" type="body"/>
          </p:nvPr>
        </p:nvSpPr>
        <p:spPr>
          <a:xfrm>
            <a:off x="4844875" y="280850"/>
            <a:ext cx="4045200" cy="4642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GB"/>
              <a:t>"</a:t>
            </a:r>
            <a:r>
              <a:rPr i="1" lang="en-GB"/>
              <a:t>You use Amazon, and its just quick, and this isn't quick</a:t>
            </a:r>
            <a:r>
              <a:rPr lang="en-GB"/>
              <a:t>"</a:t>
            </a:r>
            <a:endParaRPr/>
          </a:p>
          <a:p>
            <a:pPr indent="0" lvl="0" marL="0" rtl="0" algn="l">
              <a:spcBef>
                <a:spcPts val="1200"/>
              </a:spcBef>
              <a:spcAft>
                <a:spcPts val="0"/>
              </a:spcAft>
              <a:buClr>
                <a:schemeClr val="dk1"/>
              </a:buClr>
              <a:buSzPts val="1100"/>
              <a:buFont typeface="Arial"/>
              <a:buNone/>
            </a:pPr>
            <a:r>
              <a:rPr lang="en-GB"/>
              <a:t>Our System Administrators are used to using modern web systems and expect that level of performance, and care over the </a:t>
            </a:r>
            <a:r>
              <a:rPr lang="en-GB"/>
              <a:t>experience</a:t>
            </a:r>
            <a:r>
              <a:rPr lang="en-GB"/>
              <a:t> they have.</a:t>
            </a:r>
            <a:endParaRPr/>
          </a:p>
          <a:p>
            <a:pPr indent="0" lvl="0" marL="0" rtl="0" algn="l">
              <a:spcBef>
                <a:spcPts val="1200"/>
              </a:spcBef>
              <a:spcAft>
                <a:spcPts val="0"/>
              </a:spcAft>
              <a:buNone/>
            </a:pPr>
            <a:r>
              <a:rPr lang="en-GB"/>
              <a:t>Plan</a:t>
            </a:r>
            <a:endParaRPr/>
          </a:p>
          <a:p>
            <a:pPr indent="0" lvl="0" marL="0" rtl="0" algn="l">
              <a:spcBef>
                <a:spcPts val="1200"/>
              </a:spcBef>
              <a:spcAft>
                <a:spcPts val="0"/>
              </a:spcAft>
              <a:buNone/>
            </a:pPr>
            <a:r>
              <a:rPr lang="en-GB"/>
              <a:t>Update the interface to put the tools System Administrators want where they want them, and updated the technology to reduce loading screens and use async loading.</a:t>
            </a:r>
            <a:endParaRPr/>
          </a:p>
          <a:p>
            <a:pPr indent="0" lvl="0" marL="0" rtl="0" algn="l">
              <a:spcBef>
                <a:spcPts val="1200"/>
              </a:spcBef>
              <a:spcAft>
                <a:spcPts val="0"/>
              </a:spcAft>
              <a:buNone/>
            </a:pPr>
            <a:r>
              <a:rPr lang="en-GB"/>
              <a:t>Aims</a:t>
            </a:r>
            <a:endParaRPr/>
          </a:p>
          <a:p>
            <a:pPr indent="0" lvl="0" marL="0" rtl="0" algn="l">
              <a:spcBef>
                <a:spcPts val="1200"/>
              </a:spcBef>
              <a:spcAft>
                <a:spcPts val="1200"/>
              </a:spcAft>
              <a:buClr>
                <a:schemeClr val="dk1"/>
              </a:buClr>
              <a:buSzPts val="1100"/>
              <a:buFont typeface="Arial"/>
              <a:buNone/>
            </a:pPr>
            <a:r>
              <a:rPr lang="en-GB"/>
              <a:t>Speed up interactions to increase to 120% of current ticket process rate.  Reduce reliance on domain knowledge of the System to allow for recruitment.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6"/>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What Rita Says</a:t>
            </a:r>
            <a:endParaRPr/>
          </a:p>
          <a:p>
            <a:pPr indent="0" lvl="0" marL="0" rtl="0" algn="l">
              <a:spcBef>
                <a:spcPts val="0"/>
              </a:spcBef>
              <a:spcAft>
                <a:spcPts val="0"/>
              </a:spcAft>
              <a:buClr>
                <a:schemeClr val="dk1"/>
              </a:buClr>
              <a:buSzPts val="1100"/>
              <a:buFont typeface="Arial"/>
              <a:buNone/>
            </a:pPr>
            <a:r>
              <a:rPr lang="en-GB"/>
              <a:t>2</a:t>
            </a:r>
            <a:r>
              <a:rPr lang="en-GB"/>
              <a:t> of 3</a:t>
            </a:r>
            <a:endParaRPr/>
          </a:p>
        </p:txBody>
      </p:sp>
      <p:sp>
        <p:nvSpPr>
          <p:cNvPr id="107" name="Google Shape;107;p16"/>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System Administrator</a:t>
            </a:r>
            <a:endParaRPr sz="4200">
              <a:solidFill>
                <a:schemeClr val="dk1"/>
              </a:solidFill>
            </a:endParaRPr>
          </a:p>
        </p:txBody>
      </p:sp>
      <p:sp>
        <p:nvSpPr>
          <p:cNvPr id="108" name="Google Shape;108;p16"/>
          <p:cNvSpPr txBox="1"/>
          <p:nvPr>
            <p:ph idx="2" type="body"/>
          </p:nvPr>
        </p:nvSpPr>
        <p:spPr>
          <a:xfrm>
            <a:off x="4844875" y="280850"/>
            <a:ext cx="4045200" cy="4642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a:t>
            </a:r>
            <a:r>
              <a:rPr i="1" lang="en-GB"/>
              <a:t>I write it all down around on Post-its, I'd be lost without them.</a:t>
            </a:r>
            <a:r>
              <a:rPr lang="en-GB"/>
              <a:t>"</a:t>
            </a:r>
            <a:endParaRPr/>
          </a:p>
          <a:p>
            <a:pPr indent="0" lvl="0" marL="0" rtl="0" algn="l">
              <a:spcBef>
                <a:spcPts val="1200"/>
              </a:spcBef>
              <a:spcAft>
                <a:spcPts val="0"/>
              </a:spcAft>
              <a:buNone/>
            </a:pPr>
            <a:r>
              <a:rPr lang="en-GB"/>
              <a:t>The System Administrators have created an </a:t>
            </a:r>
            <a:r>
              <a:rPr i="1" lang="en-GB"/>
              <a:t>ad hoc</a:t>
            </a:r>
            <a:r>
              <a:rPr lang="en-GB"/>
              <a:t> system of passing information about Service Users which is unreliable and can lead to information getting lost.</a:t>
            </a:r>
            <a:endParaRPr/>
          </a:p>
          <a:p>
            <a:pPr indent="0" lvl="0" marL="0" rtl="0" algn="l">
              <a:spcBef>
                <a:spcPts val="1200"/>
              </a:spcBef>
              <a:spcAft>
                <a:spcPts val="0"/>
              </a:spcAft>
              <a:buNone/>
            </a:pPr>
            <a:r>
              <a:rPr lang="en-GB"/>
              <a:t>Plan</a:t>
            </a:r>
            <a:endParaRPr/>
          </a:p>
          <a:p>
            <a:pPr indent="0" lvl="0" marL="0" rtl="0" algn="l">
              <a:spcBef>
                <a:spcPts val="1200"/>
              </a:spcBef>
              <a:spcAft>
                <a:spcPts val="0"/>
              </a:spcAft>
              <a:buNone/>
            </a:pPr>
            <a:r>
              <a:rPr lang="en-GB"/>
              <a:t>We need a way of adding notes will formalise this increasing institutional memory.  </a:t>
            </a:r>
            <a:endParaRPr/>
          </a:p>
          <a:p>
            <a:pPr indent="0" lvl="0" marL="0" rtl="0" algn="l">
              <a:spcBef>
                <a:spcPts val="1200"/>
              </a:spcBef>
              <a:spcAft>
                <a:spcPts val="0"/>
              </a:spcAft>
              <a:buNone/>
            </a:pPr>
            <a:r>
              <a:rPr lang="en-GB"/>
              <a:t>Aim</a:t>
            </a:r>
            <a:endParaRPr/>
          </a:p>
          <a:p>
            <a:pPr indent="0" lvl="0" marL="0" rtl="0" algn="l">
              <a:spcBef>
                <a:spcPts val="1200"/>
              </a:spcBef>
              <a:spcAft>
                <a:spcPts val="1200"/>
              </a:spcAft>
              <a:buNone/>
            </a:pPr>
            <a:r>
              <a:rPr lang="en-GB"/>
              <a:t>Reduce the complaints around this issue which currently stands at 38% of Service User complaints.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7"/>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What Rita Says</a:t>
            </a:r>
            <a:endParaRPr/>
          </a:p>
          <a:p>
            <a:pPr indent="0" lvl="0" marL="0" rtl="0" algn="l">
              <a:spcBef>
                <a:spcPts val="0"/>
              </a:spcBef>
              <a:spcAft>
                <a:spcPts val="0"/>
              </a:spcAft>
              <a:buNone/>
            </a:pPr>
            <a:r>
              <a:rPr lang="en-GB"/>
              <a:t>3 of 3</a:t>
            </a:r>
            <a:endParaRPr/>
          </a:p>
        </p:txBody>
      </p:sp>
      <p:sp>
        <p:nvSpPr>
          <p:cNvPr id="114" name="Google Shape;114;p17"/>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System Administrator</a:t>
            </a:r>
            <a:endParaRPr sz="4200">
              <a:solidFill>
                <a:schemeClr val="dk1"/>
              </a:solidFill>
            </a:endParaRPr>
          </a:p>
        </p:txBody>
      </p:sp>
      <p:sp>
        <p:nvSpPr>
          <p:cNvPr id="115" name="Google Shape;115;p17"/>
          <p:cNvSpPr txBox="1"/>
          <p:nvPr>
            <p:ph idx="2" type="body"/>
          </p:nvPr>
        </p:nvSpPr>
        <p:spPr>
          <a:xfrm>
            <a:off x="4844875" y="280850"/>
            <a:ext cx="4045200" cy="4642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"You get so many match ups, it would be good to know if </a:t>
            </a:r>
            <a:r>
              <a:rPr i="1" lang="en-GB"/>
              <a:t>(Care Providers and Service Users) get on, </a:t>
            </a:r>
            <a:r>
              <a:rPr i="1" lang="en-GB"/>
              <a:t>because</a:t>
            </a:r>
            <a:r>
              <a:rPr i="1" lang="en-GB"/>
              <a:t> you might as well send the same person if you can.</a:t>
            </a:r>
            <a:r>
              <a:rPr lang="en-GB"/>
              <a:t>"</a:t>
            </a:r>
            <a:endParaRPr/>
          </a:p>
          <a:p>
            <a:pPr indent="0" lvl="0" marL="0" rtl="0" algn="l">
              <a:spcBef>
                <a:spcPts val="1200"/>
              </a:spcBef>
              <a:spcAft>
                <a:spcPts val="0"/>
              </a:spcAft>
              <a:buClr>
                <a:schemeClr val="dk1"/>
              </a:buClr>
              <a:buSzPts val="1100"/>
              <a:buFont typeface="Arial"/>
              <a:buNone/>
            </a:pPr>
            <a:r>
              <a:rPr lang="en-GB"/>
              <a:t>System </a:t>
            </a:r>
            <a:r>
              <a:rPr lang="en-GB"/>
              <a:t>Administrators</a:t>
            </a:r>
            <a:r>
              <a:rPr lang="en-GB"/>
              <a:t> like to know when a Service User has a </a:t>
            </a:r>
            <a:r>
              <a:rPr lang="en-GB"/>
              <a:t>preferred</a:t>
            </a:r>
            <a:r>
              <a:rPr lang="en-GB"/>
              <a:t> Care Provider as a "tie breaker" when deciding allocations. </a:t>
            </a:r>
            <a:endParaRPr/>
          </a:p>
          <a:p>
            <a:pPr indent="0" lvl="0" marL="0" rtl="0" algn="l">
              <a:spcBef>
                <a:spcPts val="1200"/>
              </a:spcBef>
              <a:spcAft>
                <a:spcPts val="0"/>
              </a:spcAft>
              <a:buNone/>
            </a:pPr>
            <a:r>
              <a:rPr lang="en-GB"/>
              <a:t>Plan</a:t>
            </a:r>
            <a:endParaRPr/>
          </a:p>
          <a:p>
            <a:pPr indent="0" lvl="0" marL="0" rtl="0" algn="l">
              <a:spcBef>
                <a:spcPts val="1200"/>
              </a:spcBef>
              <a:spcAft>
                <a:spcPts val="0"/>
              </a:spcAft>
              <a:buClr>
                <a:schemeClr val="dk1"/>
              </a:buClr>
              <a:buSzPts val="1100"/>
              <a:buFont typeface="Arial"/>
              <a:buNone/>
            </a:pPr>
            <a:r>
              <a:rPr lang="en-GB"/>
              <a:t>Allow Service Users to give Thumbs Up to Care Providers for an informal system of ranking, and surface that score in the New World Interface</a:t>
            </a:r>
            <a:endParaRPr/>
          </a:p>
          <a:p>
            <a:pPr indent="0" lvl="0" marL="0" rtl="0" algn="l">
              <a:spcBef>
                <a:spcPts val="1200"/>
              </a:spcBef>
              <a:spcAft>
                <a:spcPts val="0"/>
              </a:spcAft>
              <a:buNone/>
            </a:pPr>
            <a:r>
              <a:rPr lang="en-GB"/>
              <a:t>Aim</a:t>
            </a:r>
            <a:endParaRPr/>
          </a:p>
          <a:p>
            <a:pPr indent="0" lvl="0" marL="0" rtl="0" algn="l">
              <a:spcBef>
                <a:spcPts val="1200"/>
              </a:spcBef>
              <a:spcAft>
                <a:spcPts val="1200"/>
              </a:spcAft>
              <a:buNone/>
            </a:pPr>
            <a:r>
              <a:rPr lang="en-GB"/>
              <a:t>Increase Service User satisfaction by a third by having them get the same Care Provider more often.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8"/>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How We Help </a:t>
            </a:r>
            <a:r>
              <a:rPr lang="en-GB"/>
              <a:t>Rita</a:t>
            </a:r>
            <a:endParaRPr/>
          </a:p>
        </p:txBody>
      </p:sp>
      <p:sp>
        <p:nvSpPr>
          <p:cNvPr id="121" name="Google Shape;121;p18"/>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System Administrator</a:t>
            </a:r>
            <a:endParaRPr sz="4200">
              <a:solidFill>
                <a:schemeClr val="dk1"/>
              </a:solidFill>
            </a:endParaRPr>
          </a:p>
        </p:txBody>
      </p:sp>
      <p:sp>
        <p:nvSpPr>
          <p:cNvPr id="122" name="Google Shape;122;p18"/>
          <p:cNvSpPr txBox="1"/>
          <p:nvPr>
            <p:ph idx="2" type="body"/>
          </p:nvPr>
        </p:nvSpPr>
        <p:spPr>
          <a:xfrm>
            <a:off x="4844875" y="280850"/>
            <a:ext cx="4045200" cy="4642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t>New World Interface</a:t>
            </a:r>
            <a:endParaRPr b="1"/>
          </a:p>
          <a:p>
            <a:pPr indent="0" lvl="0" marL="0" rtl="0" algn="l">
              <a:spcBef>
                <a:spcPts val="1200"/>
              </a:spcBef>
              <a:spcAft>
                <a:spcPts val="0"/>
              </a:spcAft>
              <a:buNone/>
            </a:pPr>
            <a:r>
              <a:rPr lang="en-GB"/>
              <a:t>The new look, and new technology, of the interface.</a:t>
            </a:r>
            <a:endParaRPr/>
          </a:p>
          <a:p>
            <a:pPr indent="0" lvl="0" marL="0" rtl="0" algn="l">
              <a:spcBef>
                <a:spcPts val="1200"/>
              </a:spcBef>
              <a:spcAft>
                <a:spcPts val="0"/>
              </a:spcAft>
              <a:buNone/>
            </a:pPr>
            <a:r>
              <a:rPr b="1" lang="en-GB"/>
              <a:t>Post Its</a:t>
            </a:r>
            <a:endParaRPr/>
          </a:p>
          <a:p>
            <a:pPr indent="0" lvl="0" marL="0" rtl="0" algn="l">
              <a:spcBef>
                <a:spcPts val="1200"/>
              </a:spcBef>
              <a:spcAft>
                <a:spcPts val="0"/>
              </a:spcAft>
              <a:buNone/>
            </a:pPr>
            <a:r>
              <a:rPr lang="en-GB"/>
              <a:t>Add notes to Service User records to pass small </a:t>
            </a:r>
            <a:r>
              <a:rPr lang="en-GB"/>
              <a:t>nuggets</a:t>
            </a:r>
            <a:r>
              <a:rPr lang="en-GB"/>
              <a:t> of information along with the "official" record.</a:t>
            </a:r>
            <a:endParaRPr b="1"/>
          </a:p>
          <a:p>
            <a:pPr indent="0" lvl="0" marL="0" rtl="0" algn="l">
              <a:spcBef>
                <a:spcPts val="1200"/>
              </a:spcBef>
              <a:spcAft>
                <a:spcPts val="0"/>
              </a:spcAft>
              <a:buNone/>
            </a:pPr>
            <a:r>
              <a:rPr b="1" lang="en-GB"/>
              <a:t>Report It &amp; </a:t>
            </a:r>
            <a:r>
              <a:rPr b="1" lang="en-GB"/>
              <a:t>Thumbs Up</a:t>
            </a:r>
            <a:endParaRPr/>
          </a:p>
          <a:p>
            <a:pPr indent="0" lvl="0" marL="0" rtl="0" algn="l">
              <a:spcBef>
                <a:spcPts val="1200"/>
              </a:spcBef>
              <a:spcAft>
                <a:spcPts val="1200"/>
              </a:spcAft>
              <a:buNone/>
            </a:pPr>
            <a:r>
              <a:rPr lang="en-GB"/>
              <a:t>Two systems to add feedback loops from the Service User back to the System Administrator.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Introducing Graham</a:t>
            </a:r>
            <a:endParaRPr/>
          </a:p>
        </p:txBody>
      </p:sp>
      <p:sp>
        <p:nvSpPr>
          <p:cNvPr id="128" name="Google Shape;128;p19"/>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fontScale="55000" lnSpcReduction="20000"/>
          </a:bodyPr>
          <a:lstStyle/>
          <a:p>
            <a:pPr indent="0" lvl="0" marL="0" rtl="0" algn="l">
              <a:spcBef>
                <a:spcPts val="0"/>
              </a:spcBef>
              <a:spcAft>
                <a:spcPts val="0"/>
              </a:spcAft>
              <a:buNone/>
            </a:pPr>
            <a:r>
              <a:rPr b="1" lang="en-GB"/>
              <a:t>Care </a:t>
            </a:r>
            <a:r>
              <a:rPr b="1" lang="en-GB"/>
              <a:t>Provider</a:t>
            </a:r>
            <a:endParaRPr b="1"/>
          </a:p>
          <a:p>
            <a:pPr indent="0" lvl="0" marL="0" rtl="0" algn="l">
              <a:spcBef>
                <a:spcPts val="0"/>
              </a:spcBef>
              <a:spcAft>
                <a:spcPts val="0"/>
              </a:spcAft>
              <a:buNone/>
            </a:pPr>
            <a:r>
              <a:rPr lang="en-GB"/>
              <a:t>28, works with us and two other companies.</a:t>
            </a:r>
            <a:endParaRPr/>
          </a:p>
          <a:p>
            <a:pPr indent="0" lvl="0" marL="0" rtl="0" algn="l">
              <a:spcBef>
                <a:spcPts val="0"/>
              </a:spcBef>
              <a:spcAft>
                <a:spcPts val="0"/>
              </a:spcAft>
              <a:buNone/>
            </a:pPr>
            <a:r>
              <a:rPr lang="en-GB"/>
              <a:t>Uses a lot of systems, needs them to work.</a:t>
            </a:r>
            <a:endParaRPr/>
          </a:p>
          <a:p>
            <a:pPr indent="0" lvl="0" marL="0" rtl="0" algn="l">
              <a:spcBef>
                <a:spcPts val="0"/>
              </a:spcBef>
              <a:spcAft>
                <a:spcPts val="0"/>
              </a:spcAft>
              <a:buNone/>
            </a:pPr>
            <a:r>
              <a:rPr lang="en-GB"/>
              <a:t>Wants to give the best care possible.</a:t>
            </a:r>
            <a:endParaRPr/>
          </a:p>
          <a:p>
            <a:pPr indent="0" lvl="0" marL="0" rtl="0" algn="l">
              <a:spcBef>
                <a:spcPts val="0"/>
              </a:spcBef>
              <a:spcAft>
                <a:spcPts val="0"/>
              </a:spcAft>
              <a:buNone/>
            </a:pPr>
            <a:r>
              <a:t/>
            </a:r>
            <a:endParaRPr/>
          </a:p>
        </p:txBody>
      </p:sp>
      <p:pic>
        <p:nvPicPr>
          <p:cNvPr id="129" name="Google Shape;129;p19"/>
          <p:cNvPicPr preferRelativeResize="0"/>
          <p:nvPr/>
        </p:nvPicPr>
        <p:blipFill>
          <a:blip r:embed="rId3">
            <a:alphaModFix/>
          </a:blip>
          <a:stretch>
            <a:fillRect/>
          </a:stretch>
        </p:blipFill>
        <p:spPr>
          <a:xfrm>
            <a:off x="5428550" y="1143000"/>
            <a:ext cx="2857500" cy="28575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0"/>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What Graham Says</a:t>
            </a:r>
            <a:endParaRPr/>
          </a:p>
          <a:p>
            <a:pPr indent="0" lvl="0" marL="0" rtl="0" algn="l">
              <a:spcBef>
                <a:spcPts val="0"/>
              </a:spcBef>
              <a:spcAft>
                <a:spcPts val="0"/>
              </a:spcAft>
              <a:buNone/>
            </a:pPr>
            <a:r>
              <a:rPr lang="en-GB"/>
              <a:t>1 of 2</a:t>
            </a:r>
            <a:endParaRPr/>
          </a:p>
        </p:txBody>
      </p:sp>
      <p:sp>
        <p:nvSpPr>
          <p:cNvPr id="135" name="Google Shape;135;p20"/>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Care Provider</a:t>
            </a:r>
            <a:endParaRPr sz="4200">
              <a:solidFill>
                <a:schemeClr val="dk1"/>
              </a:solidFill>
            </a:endParaRPr>
          </a:p>
        </p:txBody>
      </p:sp>
      <p:sp>
        <p:nvSpPr>
          <p:cNvPr id="136" name="Google Shape;136;p20"/>
          <p:cNvSpPr txBox="1"/>
          <p:nvPr>
            <p:ph idx="2" type="body"/>
          </p:nvPr>
        </p:nvSpPr>
        <p:spPr>
          <a:xfrm>
            <a:off x="4844875" y="280850"/>
            <a:ext cx="4045200" cy="4642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GB"/>
              <a:t>"</a:t>
            </a:r>
            <a:r>
              <a:rPr i="1" lang="en-GB"/>
              <a:t>I want to be sent to the right place, with the right information.</a:t>
            </a:r>
            <a:r>
              <a:rPr lang="en-GB"/>
              <a:t>"</a:t>
            </a:r>
            <a:endParaRPr/>
          </a:p>
          <a:p>
            <a:pPr indent="0" lvl="0" marL="0" rtl="0" algn="l">
              <a:spcBef>
                <a:spcPts val="1200"/>
              </a:spcBef>
              <a:spcAft>
                <a:spcPts val="0"/>
              </a:spcAft>
              <a:buNone/>
            </a:pPr>
            <a:r>
              <a:rPr lang="en-GB"/>
              <a:t>There is </a:t>
            </a:r>
            <a:r>
              <a:rPr lang="en-GB"/>
              <a:t>information</a:t>
            </a:r>
            <a:r>
              <a:rPr lang="en-GB"/>
              <a:t> which System </a:t>
            </a:r>
            <a:r>
              <a:rPr lang="en-GB"/>
              <a:t>Administrators</a:t>
            </a:r>
            <a:r>
              <a:rPr lang="en-GB"/>
              <a:t> pass on to Care </a:t>
            </a:r>
            <a:r>
              <a:rPr lang="en-GB"/>
              <a:t>Providers</a:t>
            </a:r>
            <a:r>
              <a:rPr lang="en-GB"/>
              <a:t>, but that system is not included in the system, and can be overlooked.</a:t>
            </a:r>
            <a:endParaRPr/>
          </a:p>
          <a:p>
            <a:pPr indent="0" lvl="0" marL="0" rtl="0" algn="l">
              <a:spcBef>
                <a:spcPts val="1200"/>
              </a:spcBef>
              <a:spcAft>
                <a:spcPts val="0"/>
              </a:spcAft>
              <a:buNone/>
            </a:pPr>
            <a:r>
              <a:rPr lang="en-GB"/>
              <a:t>Plan</a:t>
            </a:r>
            <a:endParaRPr/>
          </a:p>
          <a:p>
            <a:pPr indent="0" lvl="0" marL="0" rtl="0" algn="l">
              <a:spcBef>
                <a:spcPts val="1200"/>
              </a:spcBef>
              <a:spcAft>
                <a:spcPts val="0"/>
              </a:spcAft>
              <a:buNone/>
            </a:pPr>
            <a:r>
              <a:rPr lang="en-GB"/>
              <a:t>When allocating a Service User to a Care Provider, the Post It system will surface notes about Service Users. </a:t>
            </a:r>
            <a:endParaRPr/>
          </a:p>
          <a:p>
            <a:pPr indent="0" lvl="0" marL="0" rtl="0" algn="l">
              <a:spcBef>
                <a:spcPts val="1200"/>
              </a:spcBef>
              <a:spcAft>
                <a:spcPts val="0"/>
              </a:spcAft>
              <a:buNone/>
            </a:pPr>
            <a:r>
              <a:rPr lang="en-GB"/>
              <a:t>Aim</a:t>
            </a:r>
            <a:endParaRPr/>
          </a:p>
          <a:p>
            <a:pPr indent="0" lvl="0" marL="0" rtl="0" algn="l">
              <a:spcBef>
                <a:spcPts val="1200"/>
              </a:spcBef>
              <a:spcAft>
                <a:spcPts val="0"/>
              </a:spcAft>
              <a:buClr>
                <a:schemeClr val="dk1"/>
              </a:buClr>
              <a:buSzPts val="1100"/>
              <a:buFont typeface="Arial"/>
              <a:buNone/>
            </a:pPr>
            <a:r>
              <a:rPr lang="en-GB"/>
              <a:t>Reduce the complaints around this issue, which currently stands at 38% of Service User complaints.</a:t>
            </a:r>
            <a:endParaRPr/>
          </a:p>
          <a:p>
            <a:pPr indent="0" lvl="0" marL="0" rtl="0" algn="l">
              <a:spcBef>
                <a:spcPts val="1200"/>
              </a:spcBef>
              <a:spcAft>
                <a:spcPts val="1200"/>
              </a:spcAft>
              <a:buClr>
                <a:schemeClr val="dk1"/>
              </a:buClr>
              <a:buSzPts val="1100"/>
              <a:buFont typeface="Arial"/>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1"/>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What Graham Says</a:t>
            </a:r>
            <a:endParaRPr/>
          </a:p>
          <a:p>
            <a:pPr indent="0" lvl="0" marL="0" rtl="0" algn="l">
              <a:spcBef>
                <a:spcPts val="0"/>
              </a:spcBef>
              <a:spcAft>
                <a:spcPts val="0"/>
              </a:spcAft>
              <a:buNone/>
            </a:pPr>
            <a:r>
              <a:rPr lang="en-GB"/>
              <a:t>2 of 2</a:t>
            </a:r>
            <a:endParaRPr/>
          </a:p>
        </p:txBody>
      </p:sp>
      <p:sp>
        <p:nvSpPr>
          <p:cNvPr id="142" name="Google Shape;142;p21"/>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Care Provider</a:t>
            </a:r>
            <a:endParaRPr sz="4200">
              <a:solidFill>
                <a:schemeClr val="dk1"/>
              </a:solidFill>
            </a:endParaRPr>
          </a:p>
        </p:txBody>
      </p:sp>
      <p:sp>
        <p:nvSpPr>
          <p:cNvPr id="143" name="Google Shape;143;p21"/>
          <p:cNvSpPr txBox="1"/>
          <p:nvPr>
            <p:ph idx="2" type="body"/>
          </p:nvPr>
        </p:nvSpPr>
        <p:spPr>
          <a:xfrm>
            <a:off x="4844875" y="280850"/>
            <a:ext cx="4045200" cy="4642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GB"/>
              <a:t>"</a:t>
            </a:r>
            <a:r>
              <a:rPr i="1" lang="en-GB"/>
              <a:t>I sometimes wonder why I've not been sent to someone I already know well.</a:t>
            </a:r>
            <a:r>
              <a:rPr lang="en-GB"/>
              <a:t>"</a:t>
            </a:r>
            <a:endParaRPr/>
          </a:p>
          <a:p>
            <a:pPr indent="0" lvl="0" marL="0" rtl="0" algn="l">
              <a:spcBef>
                <a:spcPts val="1200"/>
              </a:spcBef>
              <a:spcAft>
                <a:spcPts val="0"/>
              </a:spcAft>
              <a:buClr>
                <a:schemeClr val="dk1"/>
              </a:buClr>
              <a:buSzPts val="1100"/>
              <a:buFont typeface="Arial"/>
              <a:buNone/>
            </a:pPr>
            <a:r>
              <a:rPr lang="en-GB"/>
              <a:t>Given that the system has a restricted view of the relationship between Care Providers and Service Users match ups which are possible and would result in better satisfaction are overlooked.</a:t>
            </a:r>
            <a:endParaRPr/>
          </a:p>
          <a:p>
            <a:pPr indent="0" lvl="0" marL="0" rtl="0" algn="l">
              <a:spcBef>
                <a:spcPts val="1200"/>
              </a:spcBef>
              <a:spcAft>
                <a:spcPts val="0"/>
              </a:spcAft>
              <a:buNone/>
            </a:pPr>
            <a:r>
              <a:rPr lang="en-GB"/>
              <a:t>Aim</a:t>
            </a:r>
            <a:endParaRPr/>
          </a:p>
          <a:p>
            <a:pPr indent="0" lvl="0" marL="0" rtl="0" algn="l">
              <a:spcBef>
                <a:spcPts val="1200"/>
              </a:spcBef>
              <a:spcAft>
                <a:spcPts val="0"/>
              </a:spcAft>
              <a:buClr>
                <a:schemeClr val="dk1"/>
              </a:buClr>
              <a:buSzPts val="1100"/>
              <a:buFont typeface="Arial"/>
              <a:buNone/>
            </a:pPr>
            <a:r>
              <a:rPr lang="en-GB"/>
              <a:t>Build intelligence into the New World Interface Allocation to match up.</a:t>
            </a:r>
            <a:endParaRPr/>
          </a:p>
          <a:p>
            <a:pPr indent="0" lvl="0" marL="0" rtl="0" algn="l">
              <a:spcBef>
                <a:spcPts val="1200"/>
              </a:spcBef>
              <a:spcAft>
                <a:spcPts val="0"/>
              </a:spcAft>
              <a:buNone/>
            </a:pPr>
            <a:r>
              <a:rPr lang="en-GB"/>
              <a:t>Plan</a:t>
            </a:r>
            <a:endParaRPr/>
          </a:p>
          <a:p>
            <a:pPr indent="0" lvl="0" marL="0" rtl="0" algn="l">
              <a:spcBef>
                <a:spcPts val="1200"/>
              </a:spcBef>
              <a:spcAft>
                <a:spcPts val="1200"/>
              </a:spcAft>
              <a:buClr>
                <a:schemeClr val="dk1"/>
              </a:buClr>
              <a:buSzPts val="1100"/>
              <a:buFont typeface="Arial"/>
              <a:buNone/>
            </a:pPr>
            <a:r>
              <a:rPr lang="en-GB"/>
              <a:t>Increase Service User satisfaction with an increate of 25% in familiar match ups.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